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notesMasterIdLst>
    <p:notesMasterId r:id="rId16"/>
  </p:notesMasterIdLst>
  <p:sldIdLst>
    <p:sldId id="256" r:id="rId2"/>
    <p:sldId id="257" r:id="rId3"/>
    <p:sldId id="266" r:id="rId4"/>
    <p:sldId id="273" r:id="rId5"/>
    <p:sldId id="269" r:id="rId6"/>
    <p:sldId id="275" r:id="rId7"/>
    <p:sldId id="271" r:id="rId8"/>
    <p:sldId id="262" r:id="rId9"/>
    <p:sldId id="259" r:id="rId10"/>
    <p:sldId id="261" r:id="rId11"/>
    <p:sldId id="272" r:id="rId12"/>
    <p:sldId id="260" r:id="rId13"/>
    <p:sldId id="274" r:id="rId14"/>
    <p:sldId id="276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9999"/>
    <a:srgbClr val="00CC99"/>
    <a:srgbClr val="FF6600"/>
    <a:srgbClr val="000000"/>
    <a:srgbClr val="990033"/>
    <a:srgbClr val="9900CC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777F632-F573-4881-8663-F8ED094250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D45C1A10-168A-433A-9408-F469D11C55DA}" type="slidenum">
              <a:rPr lang="ru-RU" altLang="ru-RU">
                <a:latin typeface="Arial" panose="020B0604020202020204" pitchFamily="34" charset="0"/>
              </a:rPr>
              <a:pPr/>
              <a:t>8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29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/>
            <a:fld id="{E7066DAB-F5C1-428F-B532-8193E56A29A0}" type="slidenum">
              <a:rPr lang="ru-RU" altLang="ru-RU" sz="1200">
                <a:latin typeface="Arial" panose="020B0604020202020204" pitchFamily="34" charset="0"/>
              </a:rPr>
              <a:pPr algn="r" eaLnBrk="1" hangingPunct="1"/>
              <a:t>8</a:t>
            </a:fld>
            <a:endParaRPr lang="ru-RU" altLang="ru-RU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2345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345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88AA475-5B57-4070-850C-3E292721D8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287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F0447-516E-40C9-A28A-4F24E26F28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2289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E4095-F344-4EA1-B0B6-9B0043C5F4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7712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862A9-DCD5-48E7-A923-D864BB0971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632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1540D-4FF7-4ADC-B655-D997AEEA8C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451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D8437-5D8A-4CAD-B182-CA3D079C4D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9478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53580-CDB4-427A-8B16-872F70263E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2400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D9152-5CBE-4FD4-A523-F966A41588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539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94DAC-D0AD-46C5-B256-122F25D3DC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278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866FA-FC1A-4FB9-AB4D-35F5E2845C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9946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2305B-B859-412B-87F5-8702B648DE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393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3E120-6B2E-4F42-B7E0-702EBA4065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7357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kumimoji="1" lang="ru-RU" altLang="ru-RU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kumimoji="1" lang="ru-RU" altLang="ru-RU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kumimoji="1" lang="ru-RU" altLang="ru-RU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kumimoji="1" lang="ru-RU" altLang="ru-RU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kumimoji="1" lang="ru-RU" altLang="ru-RU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kumimoji="1" lang="ru-RU" altLang="ru-RU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kumimoji="1" lang="ru-RU" altLang="ru-RU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334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334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334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B3EBBEB0-2FCC-4F22-90A0-0B6034E4E7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5"/>
          <p:cNvSpPr>
            <a:spLocks noChangeArrowheads="1"/>
          </p:cNvSpPr>
          <p:nvPr/>
        </p:nvSpPr>
        <p:spPr bwMode="auto">
          <a:xfrm>
            <a:off x="228600" y="457200"/>
            <a:ext cx="8072438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Отрадненский район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br>
              <a:rPr lang="ru-RU" altLang="ru-RU" sz="180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№ 6</a:t>
            </a:r>
            <a:br>
              <a:rPr lang="ru-RU" altLang="ru-RU" sz="180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>
              <a:solidFill>
                <a:srgbClr val="333300"/>
              </a:solidFill>
              <a:latin typeface="Arial" panose="020B0604020202020204" pitchFamily="34" charset="0"/>
            </a:endParaRPr>
          </a:p>
        </p:txBody>
      </p:sp>
      <p:pic>
        <p:nvPicPr>
          <p:cNvPr id="4099" name="Picture 7" descr="Unрпрtitled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2286000"/>
            <a:ext cx="7620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1"/>
          <p:cNvSpPr>
            <a:spLocks noChangeArrowheads="1"/>
          </p:cNvSpPr>
          <p:nvPr/>
        </p:nvSpPr>
        <p:spPr bwMode="auto">
          <a:xfrm>
            <a:off x="2209800" y="3429000"/>
            <a:ext cx="4643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3333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учитель начальных классов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43200" y="3810000"/>
            <a:ext cx="7643813" cy="26543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800" b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Мастер-класс по теме</a:t>
            </a:r>
          </a:p>
          <a:p>
            <a:pPr algn="ctr" eaLnBrk="1" hangingPunct="1">
              <a:defRPr/>
            </a:pPr>
            <a:r>
              <a:rPr lang="ru-RU" altLang="ru-RU" sz="28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«Использование</a:t>
            </a:r>
          </a:p>
          <a:p>
            <a:pPr algn="ctr" eaLnBrk="1" hangingPunct="1">
              <a:defRPr/>
            </a:pPr>
            <a:r>
              <a:rPr lang="ru-RU" altLang="ru-RU" sz="28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современных </a:t>
            </a:r>
          </a:p>
          <a:p>
            <a:pPr algn="ctr" eaLnBrk="1" hangingPunct="1">
              <a:defRPr/>
            </a:pPr>
            <a:r>
              <a:rPr lang="ru-RU" altLang="ru-RU" sz="28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образовательных</a:t>
            </a:r>
          </a:p>
          <a:p>
            <a:pPr algn="ctr" eaLnBrk="1" hangingPunct="1">
              <a:defRPr/>
            </a:pPr>
            <a:r>
              <a:rPr lang="ru-RU" altLang="ru-RU" sz="28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технологий в преподавании</a:t>
            </a:r>
          </a:p>
          <a:p>
            <a:pPr algn="ctr" eaLnBrk="1" hangingPunct="1">
              <a:defRPr/>
            </a:pPr>
            <a:r>
              <a:rPr lang="ru-RU" altLang="ru-RU" sz="28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кубановедения»</a:t>
            </a:r>
          </a:p>
        </p:txBody>
      </p:sp>
      <p:sp>
        <p:nvSpPr>
          <p:cNvPr id="4102" name="Rectangle 2"/>
          <p:cNvSpPr>
            <a:spLocks noChangeArrowheads="1"/>
          </p:cNvSpPr>
          <p:nvPr/>
        </p:nvSpPr>
        <p:spPr bwMode="auto">
          <a:xfrm>
            <a:off x="2514600" y="6488113"/>
            <a:ext cx="37861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33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с. Благодарное 2011</a:t>
            </a:r>
          </a:p>
        </p:txBody>
      </p:sp>
      <p:pic>
        <p:nvPicPr>
          <p:cNvPr id="4103" name="Picture 12" descr="otradnenskii_rayon_co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0488" y="0"/>
            <a:ext cx="143351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 descr="DSC022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810000"/>
            <a:ext cx="3505200" cy="245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1371600" y="889000"/>
            <a:ext cx="2482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44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</a:t>
            </a:r>
            <a:r>
              <a:rPr lang="en-US" altLang="ru-RU" sz="44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endParaRPr lang="ru-RU" altLang="ru-RU" sz="4400" b="1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39" name="Rectangle 9"/>
          <p:cNvSpPr>
            <a:spLocks noChangeArrowheads="1"/>
          </p:cNvSpPr>
          <p:nvPr/>
        </p:nvSpPr>
        <p:spPr bwMode="auto">
          <a:xfrm>
            <a:off x="914400" y="1981200"/>
            <a:ext cx="66294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chemeClr val="tx2"/>
                </a:solidFill>
              </a:rPr>
              <a:t>1.</a:t>
            </a:r>
            <a:r>
              <a:rPr lang="en-US" altLang="ru-RU" sz="2400">
                <a:solidFill>
                  <a:schemeClr val="tx2"/>
                </a:solidFill>
              </a:rPr>
              <a:t> </a:t>
            </a:r>
            <a:r>
              <a:rPr lang="ru-RU" altLang="ru-RU" sz="2400">
                <a:solidFill>
                  <a:schemeClr val="tx2"/>
                </a:solidFill>
              </a:rPr>
              <a:t>Познакомить учащихся с </a:t>
            </a:r>
            <a:r>
              <a:rPr lang="en-US" altLang="ru-RU" sz="2400">
                <a:solidFill>
                  <a:schemeClr val="tx2"/>
                </a:solidFill>
              </a:rPr>
              <a:t>	</a:t>
            </a:r>
            <a:r>
              <a:rPr lang="ru-RU" altLang="ru-RU" sz="2400">
                <a:solidFill>
                  <a:schemeClr val="tx2"/>
                </a:solidFill>
              </a:rPr>
              <a:t>достопримечательности  родного села </a:t>
            </a:r>
            <a:r>
              <a:rPr lang="en-US" altLang="ru-RU" sz="2400">
                <a:solidFill>
                  <a:schemeClr val="tx2"/>
                </a:solidFill>
              </a:rPr>
              <a:t>	</a:t>
            </a:r>
            <a:r>
              <a:rPr lang="ru-RU" altLang="ru-RU" sz="2400">
                <a:solidFill>
                  <a:schemeClr val="tx2"/>
                </a:solidFill>
              </a:rPr>
              <a:t>через составление проекта. </a:t>
            </a:r>
          </a:p>
          <a:p>
            <a:pPr eaLnBrk="1" hangingPunct="1"/>
            <a:r>
              <a:rPr lang="ru-RU" altLang="ru-RU" sz="2400">
                <a:solidFill>
                  <a:schemeClr val="tx2"/>
                </a:solidFill>
              </a:rPr>
              <a:t>2. Расширение кругозора, выявление </a:t>
            </a:r>
            <a:r>
              <a:rPr lang="en-US" altLang="ru-RU" sz="2400">
                <a:solidFill>
                  <a:schemeClr val="tx2"/>
                </a:solidFill>
              </a:rPr>
              <a:t>	</a:t>
            </a:r>
            <a:r>
              <a:rPr lang="ru-RU" altLang="ru-RU" sz="2400">
                <a:solidFill>
                  <a:schemeClr val="tx2"/>
                </a:solidFill>
              </a:rPr>
              <a:t>отличительных особенностей своего  </a:t>
            </a:r>
            <a:r>
              <a:rPr lang="en-US" altLang="ru-RU" sz="2400">
                <a:solidFill>
                  <a:schemeClr val="tx2"/>
                </a:solidFill>
              </a:rPr>
              <a:t>	</a:t>
            </a:r>
            <a:r>
              <a:rPr lang="ru-RU" altLang="ru-RU" sz="2400">
                <a:solidFill>
                  <a:schemeClr val="tx2"/>
                </a:solidFill>
              </a:rPr>
              <a:t>села. </a:t>
            </a:r>
          </a:p>
          <a:p>
            <a:pPr eaLnBrk="1" hangingPunct="1"/>
            <a:r>
              <a:rPr lang="ru-RU" altLang="ru-RU" sz="2400">
                <a:solidFill>
                  <a:schemeClr val="tx2"/>
                </a:solidFill>
              </a:rPr>
              <a:t>З. Воспитание чувства патриотизма, </a:t>
            </a:r>
            <a:r>
              <a:rPr lang="en-US" altLang="ru-RU" sz="2400">
                <a:solidFill>
                  <a:schemeClr val="tx2"/>
                </a:solidFill>
              </a:rPr>
              <a:t>	</a:t>
            </a:r>
            <a:r>
              <a:rPr lang="ru-RU" altLang="ru-RU" sz="2400">
                <a:solidFill>
                  <a:schemeClr val="tx2"/>
                </a:solidFill>
              </a:rPr>
              <a:t>гордости за  свою малую родину, </a:t>
            </a:r>
            <a:r>
              <a:rPr lang="en-US" altLang="ru-RU" sz="2400">
                <a:solidFill>
                  <a:schemeClr val="tx2"/>
                </a:solidFill>
              </a:rPr>
              <a:t>	</a:t>
            </a:r>
            <a:r>
              <a:rPr lang="ru-RU" altLang="ru-RU" sz="2400">
                <a:solidFill>
                  <a:schemeClr val="tx2"/>
                </a:solidFill>
              </a:rPr>
              <a:t>умение работать в группе .</a:t>
            </a:r>
          </a:p>
          <a:p>
            <a:pPr eaLnBrk="1" hangingPunct="1"/>
            <a:r>
              <a:rPr lang="ru-RU" altLang="ru-RU" sz="2400">
                <a:solidFill>
                  <a:schemeClr val="tx2"/>
                </a:solidFill>
              </a:rPr>
              <a:t>4.</a:t>
            </a:r>
            <a:r>
              <a:rPr lang="en-US" altLang="ru-RU" sz="2400">
                <a:solidFill>
                  <a:schemeClr val="tx2"/>
                </a:solidFill>
              </a:rPr>
              <a:t> </a:t>
            </a:r>
            <a:r>
              <a:rPr lang="ru-RU" altLang="ru-RU" sz="2400">
                <a:solidFill>
                  <a:schemeClr val="tx2"/>
                </a:solidFill>
              </a:rPr>
              <a:t>Развивать умение анализировать, </a:t>
            </a:r>
            <a:r>
              <a:rPr lang="en-US" altLang="ru-RU" sz="2400">
                <a:solidFill>
                  <a:schemeClr val="tx2"/>
                </a:solidFill>
              </a:rPr>
              <a:t>	</a:t>
            </a:r>
            <a:r>
              <a:rPr lang="ru-RU" altLang="ru-RU" sz="2400">
                <a:solidFill>
                  <a:schemeClr val="tx2"/>
                </a:solidFill>
              </a:rPr>
              <a:t>сравнивать, выделять главное, </a:t>
            </a:r>
            <a:r>
              <a:rPr lang="en-US" altLang="ru-RU" sz="2400">
                <a:solidFill>
                  <a:schemeClr val="tx2"/>
                </a:solidFill>
              </a:rPr>
              <a:t>	</a:t>
            </a:r>
            <a:r>
              <a:rPr lang="ru-RU" altLang="ru-RU" sz="2400">
                <a:solidFill>
                  <a:schemeClr val="tx2"/>
                </a:solidFill>
              </a:rPr>
              <a:t>работать по плану.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Rot="1" noChangeArrowheads="1"/>
          </p:cNvSpPr>
          <p:nvPr/>
        </p:nvSpPr>
        <p:spPr bwMode="auto">
          <a:xfrm>
            <a:off x="1447800" y="914400"/>
            <a:ext cx="5184775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4000" b="1" u="sng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Продукт проекта</a:t>
            </a:r>
            <a:r>
              <a:rPr lang="en-US" altLang="ru-RU" sz="4000" b="1" u="sng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endParaRPr lang="ru-RU" altLang="ru-RU" sz="4000" b="1" u="sng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3" name="Rectangle 8"/>
          <p:cNvSpPr>
            <a:spLocks noChangeArrowheads="1"/>
          </p:cNvSpPr>
          <p:nvPr/>
        </p:nvSpPr>
        <p:spPr bwMode="auto">
          <a:xfrm>
            <a:off x="990600" y="2109788"/>
            <a:ext cx="7467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chemeClr val="hlink"/>
                </a:solidFill>
              </a:rPr>
              <a:t>Книжка-раскладушка о родном селе</a:t>
            </a:r>
          </a:p>
        </p:txBody>
      </p:sp>
      <p:sp>
        <p:nvSpPr>
          <p:cNvPr id="2" name="Rectangle 2"/>
          <p:cNvSpPr>
            <a:spLocks noRot="1" noChangeArrowheads="1"/>
          </p:cNvSpPr>
          <p:nvPr/>
        </p:nvSpPr>
        <p:spPr bwMode="auto">
          <a:xfrm>
            <a:off x="533400" y="3429000"/>
            <a:ext cx="83820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4000" b="1" u="sng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Предполагаемый результат</a:t>
            </a:r>
            <a:r>
              <a:rPr lang="en-US" altLang="ru-RU" sz="4000" b="1" u="sng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endParaRPr lang="ru-RU" altLang="ru-RU" sz="4000" b="1" u="sng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5" name="Rectangle 10"/>
          <p:cNvSpPr>
            <a:spLocks noChangeArrowheads="1"/>
          </p:cNvSpPr>
          <p:nvPr/>
        </p:nvSpPr>
        <p:spPr bwMode="auto">
          <a:xfrm>
            <a:off x="1295400" y="4343400"/>
            <a:ext cx="66294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2800">
                <a:solidFill>
                  <a:schemeClr val="hlink"/>
                </a:solidFill>
              </a:rPr>
              <a:t>Узнают когда и как возникло село, познакомятся с достопримечательностями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057400" y="0"/>
            <a:ext cx="50307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990000"/>
                </a:solidFill>
                <a:latin typeface="Verdana" panose="020B0604030504040204" pitchFamily="34" charset="0"/>
              </a:rPr>
              <a:t>Технологическая карта</a:t>
            </a:r>
          </a:p>
        </p:txBody>
      </p:sp>
      <p:graphicFrame>
        <p:nvGraphicFramePr>
          <p:cNvPr id="9357" name="Group 141"/>
          <p:cNvGraphicFramePr>
            <a:graphicFrameLocks noGrp="1"/>
          </p:cNvGraphicFramePr>
          <p:nvPr>
            <p:ph/>
          </p:nvPr>
        </p:nvGraphicFramePr>
        <p:xfrm>
          <a:off x="914400" y="533400"/>
          <a:ext cx="7924800" cy="6188075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875214087"/>
                    </a:ext>
                  </a:extLst>
                </a:gridCol>
                <a:gridCol w="4410075">
                  <a:extLst>
                    <a:ext uri="{9D8B030D-6E8A-4147-A177-3AD203B41FA5}">
                      <a16:colId xmlns:a16="http://schemas.microsoft.com/office/drawing/2014/main" val="1648399399"/>
                    </a:ext>
                  </a:extLst>
                </a:gridCol>
                <a:gridCol w="1539875">
                  <a:extLst>
                    <a:ext uri="{9D8B030D-6E8A-4147-A177-3AD203B41FA5}">
                      <a16:colId xmlns:a16="http://schemas.microsoft.com/office/drawing/2014/main" val="2759530036"/>
                    </a:ext>
                  </a:extLst>
                </a:gridCol>
                <a:gridCol w="1441450">
                  <a:extLst>
                    <a:ext uri="{9D8B030D-6E8A-4147-A177-3AD203B41FA5}">
                      <a16:colId xmlns:a16="http://schemas.microsoft.com/office/drawing/2014/main" val="1749468657"/>
                    </a:ext>
                  </a:extLst>
                </a:gridCol>
              </a:tblGrid>
              <a:tr h="9449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п/п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</a:rPr>
                        <a:t>Ступени реализации проекта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Ответ или источник получения информации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Ответственный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за выполнение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34187"/>
                  </a:ext>
                </a:extLst>
              </a:tr>
              <a:tr h="9449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anose="020B0604030504040204" pitchFamily="34" charset="0"/>
                        </a:rPr>
                        <a:t>История возникновения села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Библиотека, интернет, учитель истории, старожилы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 ученика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164129"/>
                  </a:ext>
                </a:extLst>
              </a:tr>
              <a:tr h="10303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anose="020B0604030504040204" pitchFamily="34" charset="0"/>
                        </a:rPr>
                        <a:t>Географическое положение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интернет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учитель географии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 учеников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798638"/>
                  </a:ext>
                </a:extLst>
              </a:tr>
              <a:tr h="7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anose="020B0604030504040204" pitchFamily="34" charset="0"/>
                        </a:rPr>
                        <a:t>Славные имена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Библиотека, интернет, газеты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 ученика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127257"/>
                  </a:ext>
                </a:extLst>
              </a:tr>
              <a:tr h="9449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anose="020B0604030504040204" pitchFamily="34" charset="0"/>
                        </a:rPr>
                        <a:t>Фотографии, рисунки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Самостоятельно подготовить (рисунки, фотографии)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Творческая группа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3440023"/>
                  </a:ext>
                </a:extLst>
              </a:tr>
              <a:tr h="10303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anose="020B0604030504040204" pitchFamily="34" charset="0"/>
                        </a:rPr>
                        <a:t>Стихи о родном селе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Библиотека, газеты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Творческая группа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647699"/>
                  </a:ext>
                </a:extLst>
              </a:tr>
              <a:tr h="5182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anose="020B0604030504040204" pitchFamily="34" charset="0"/>
                        </a:rPr>
                        <a:t>Знаменательные даты села       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Газеты, жители села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Творческая группа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50179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228600"/>
            <a:ext cx="7793037" cy="1462088"/>
          </a:xfrm>
        </p:spPr>
        <p:txBody>
          <a:bodyPr/>
          <a:lstStyle/>
          <a:p>
            <a:pPr eaLnBrk="1" hangingPunct="1"/>
            <a:r>
              <a:rPr lang="ru-RU" altLang="ru-RU" sz="4000" b="1" i="1" u="sng" smtClean="0">
                <a:solidFill>
                  <a:srgbClr val="9900CC"/>
                </a:solidFill>
              </a:rPr>
              <a:t>Достижения учащихся</a:t>
            </a: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838200" y="1981200"/>
            <a:ext cx="8077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0000"/>
                </a:solidFill>
              </a:rPr>
              <a:t>Учащиеся нашей школы активно участвуют в викторинах и олимпиадах по кубановедению</a:t>
            </a:r>
          </a:p>
        </p:txBody>
      </p:sp>
      <p:pic>
        <p:nvPicPr>
          <p:cNvPr id="17412" name="Picture 6" descr="P2120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971800"/>
            <a:ext cx="3727450" cy="310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7" descr="P21100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971800"/>
            <a:ext cx="4184650" cy="329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228600"/>
            <a:ext cx="7793037" cy="1462088"/>
          </a:xfrm>
        </p:spPr>
        <p:txBody>
          <a:bodyPr/>
          <a:lstStyle/>
          <a:p>
            <a:pPr eaLnBrk="1" hangingPunct="1"/>
            <a:r>
              <a:rPr lang="ru-RU" altLang="ru-RU" sz="4000" b="1" i="1" u="sng" smtClean="0">
                <a:solidFill>
                  <a:srgbClr val="9900CC"/>
                </a:solidFill>
              </a:rPr>
              <a:t>Достижения учащихся</a:t>
            </a:r>
          </a:p>
        </p:txBody>
      </p:sp>
      <p:pic>
        <p:nvPicPr>
          <p:cNvPr id="18435" name="Picture 3" descr="екр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1905000"/>
            <a:ext cx="3403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143000" y="457200"/>
            <a:ext cx="8243888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400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Современные образовательные технологии: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04800" y="20574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>
                <a:solidFill>
                  <a:srgbClr val="990000"/>
                </a:solidFill>
              </a:rPr>
              <a:t>Информационные технологии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>
                <a:solidFill>
                  <a:srgbClr val="990000"/>
                </a:solidFill>
              </a:rPr>
              <a:t>Игровые технологиии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>
                <a:solidFill>
                  <a:srgbClr val="990000"/>
                </a:solidFill>
              </a:rPr>
              <a:t>Метод проектов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/>
              <a:t>Исследовательская деятельность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/>
              <a:t>Обучение во взаимодействии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/>
              <a:t>Личностно </a:t>
            </a:r>
            <a:r>
              <a:rPr lang="en-US" altLang="ru-RU"/>
              <a:t>- </a:t>
            </a:r>
            <a:r>
              <a:rPr lang="ru-RU" altLang="ru-RU"/>
              <a:t>ориентированное обучение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/>
              <a:t>Развивающее обучение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ChangeArrowheads="1"/>
          </p:cNvSpPr>
          <p:nvPr/>
        </p:nvSpPr>
        <p:spPr bwMode="auto">
          <a:xfrm>
            <a:off x="4751388" y="476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47" name="Rectangle 8"/>
          <p:cNvSpPr>
            <a:spLocks noChangeArrowheads="1"/>
          </p:cNvSpPr>
          <p:nvPr/>
        </p:nvSpPr>
        <p:spPr bwMode="auto">
          <a:xfrm>
            <a:off x="6221413" y="21732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3402013" y="476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37922" name="Rectangle 2"/>
          <p:cNvSpPr>
            <a:spLocks noChangeArrowheads="1"/>
          </p:cNvSpPr>
          <p:nvPr/>
        </p:nvSpPr>
        <p:spPr bwMode="auto">
          <a:xfrm>
            <a:off x="685800" y="0"/>
            <a:ext cx="8229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400" i="1" smtClean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Игровые технологии</a:t>
            </a:r>
            <a:r>
              <a:rPr lang="ru-RU" altLang="ru-RU" sz="24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направленные на формирование творческого сотрудничества, конкуренции среди ребят, а так же на получение радости от общения на уроке</a:t>
            </a:r>
            <a:r>
              <a:rPr lang="ru-RU" alt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br>
              <a:rPr lang="ru-RU" alt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altLang="ru-RU" sz="2400" b="1" i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7924" name="Rectangle 4"/>
          <p:cNvSpPr>
            <a:spLocks noChangeArrowheads="1"/>
          </p:cNvSpPr>
          <p:nvPr/>
        </p:nvSpPr>
        <p:spPr bwMode="auto">
          <a:xfrm>
            <a:off x="533400" y="22098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/>
            </a:r>
            <a:br>
              <a:rPr lang="ru-RU" altLang="ru-RU" sz="2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</a:br>
            <a:r>
              <a:rPr lang="ru-RU" altLang="ru-RU" sz="2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/>
            </a:r>
            <a:br>
              <a:rPr lang="ru-RU" altLang="ru-RU" sz="2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</a:br>
            <a:r>
              <a:rPr lang="ru-RU" altLang="ru-RU" sz="2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/>
            </a:r>
            <a:br>
              <a:rPr lang="ru-RU" altLang="ru-RU" sz="2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</a:br>
            <a:r>
              <a:rPr lang="ru-RU" altLang="ru-RU" sz="2400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Применение </a:t>
            </a:r>
            <a:r>
              <a:rPr lang="ru-RU" altLang="ru-RU" sz="2400" i="1" smtClean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метода проектов</a:t>
            </a:r>
            <a:r>
              <a:rPr lang="ru-RU" altLang="ru-RU" sz="2400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 на уроках позволяет  развивать у ребят  логическое мышление, а также способность предугадывать развитие дальнейших событий.</a:t>
            </a:r>
            <a:br>
              <a:rPr lang="ru-RU" altLang="ru-RU" sz="2400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</a:br>
            <a:r>
              <a:rPr lang="ru-RU" altLang="ru-RU" sz="2400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/>
            </a:r>
            <a:br>
              <a:rPr lang="ru-RU" altLang="ru-RU" sz="2400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</a:br>
            <a:endParaRPr lang="ru-RU" altLang="ru-RU" sz="2400" i="1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609600" y="39624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/>
            </a:r>
            <a:br>
              <a:rPr lang="ru-RU" altLang="ru-RU" sz="2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</a:br>
            <a:r>
              <a:rPr lang="ru-RU" altLang="ru-RU" sz="2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/>
            </a:r>
            <a:br>
              <a:rPr lang="ru-RU" altLang="ru-RU" sz="2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</a:br>
            <a:r>
              <a:rPr lang="ru-RU" altLang="ru-RU" sz="2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/>
            </a:r>
            <a:br>
              <a:rPr lang="ru-RU" altLang="ru-RU" sz="2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</a:br>
            <a:r>
              <a:rPr lang="ru-RU" altLang="ru-RU" sz="2400" i="1" smtClean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Информационно-коммуникационные технологии</a:t>
            </a:r>
            <a:r>
              <a:rPr lang="ru-RU" altLang="ru-RU" sz="2400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 позволяют проводить уроки  на более качественном уровне и добиваться прочного усвоения знаний учащимися.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EDFE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01625" y="228600"/>
            <a:ext cx="8510588" cy="830263"/>
          </a:xfrm>
        </p:spPr>
        <p:txBody>
          <a:bodyPr anchor="ctr"/>
          <a:lstStyle/>
          <a:p>
            <a:pPr eaLnBrk="1" hangingPunct="1">
              <a:defRPr/>
            </a:pPr>
            <a:r>
              <a:rPr lang="ru-RU" altLang="ru-RU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Кресс-кросс.</a:t>
            </a:r>
          </a:p>
        </p:txBody>
      </p:sp>
      <p:graphicFrame>
        <p:nvGraphicFramePr>
          <p:cNvPr id="236628" name="Group 84"/>
          <p:cNvGraphicFramePr>
            <a:graphicFrameLocks noGrp="1"/>
          </p:cNvGraphicFramePr>
          <p:nvPr>
            <p:ph sz="half" idx="4294967295"/>
          </p:nvPr>
        </p:nvGraphicFramePr>
        <p:xfrm>
          <a:off x="1143000" y="1143000"/>
          <a:ext cx="7086600" cy="3840163"/>
        </p:xfrm>
        <a:graphic>
          <a:graphicData uri="http://schemas.openxmlformats.org/drawingml/2006/table">
            <a:tbl>
              <a:tblPr/>
              <a:tblGrid>
                <a:gridCol w="708025">
                  <a:extLst>
                    <a:ext uri="{9D8B030D-6E8A-4147-A177-3AD203B41FA5}">
                      <a16:colId xmlns:a16="http://schemas.microsoft.com/office/drawing/2014/main" val="3872475056"/>
                    </a:ext>
                  </a:extLst>
                </a:gridCol>
                <a:gridCol w="709613">
                  <a:extLst>
                    <a:ext uri="{9D8B030D-6E8A-4147-A177-3AD203B41FA5}">
                      <a16:colId xmlns:a16="http://schemas.microsoft.com/office/drawing/2014/main" val="3509872085"/>
                    </a:ext>
                  </a:extLst>
                </a:gridCol>
                <a:gridCol w="708025">
                  <a:extLst>
                    <a:ext uri="{9D8B030D-6E8A-4147-A177-3AD203B41FA5}">
                      <a16:colId xmlns:a16="http://schemas.microsoft.com/office/drawing/2014/main" val="2881689264"/>
                    </a:ext>
                  </a:extLst>
                </a:gridCol>
                <a:gridCol w="709612">
                  <a:extLst>
                    <a:ext uri="{9D8B030D-6E8A-4147-A177-3AD203B41FA5}">
                      <a16:colId xmlns:a16="http://schemas.microsoft.com/office/drawing/2014/main" val="2578682207"/>
                    </a:ext>
                  </a:extLst>
                </a:gridCol>
                <a:gridCol w="708025">
                  <a:extLst>
                    <a:ext uri="{9D8B030D-6E8A-4147-A177-3AD203B41FA5}">
                      <a16:colId xmlns:a16="http://schemas.microsoft.com/office/drawing/2014/main" val="2394345784"/>
                    </a:ext>
                  </a:extLst>
                </a:gridCol>
                <a:gridCol w="708025">
                  <a:extLst>
                    <a:ext uri="{9D8B030D-6E8A-4147-A177-3AD203B41FA5}">
                      <a16:colId xmlns:a16="http://schemas.microsoft.com/office/drawing/2014/main" val="1641661312"/>
                    </a:ext>
                  </a:extLst>
                </a:gridCol>
                <a:gridCol w="709613">
                  <a:extLst>
                    <a:ext uri="{9D8B030D-6E8A-4147-A177-3AD203B41FA5}">
                      <a16:colId xmlns:a16="http://schemas.microsoft.com/office/drawing/2014/main" val="4118478332"/>
                    </a:ext>
                  </a:extLst>
                </a:gridCol>
                <a:gridCol w="708025">
                  <a:extLst>
                    <a:ext uri="{9D8B030D-6E8A-4147-A177-3AD203B41FA5}">
                      <a16:colId xmlns:a16="http://schemas.microsoft.com/office/drawing/2014/main" val="2512226887"/>
                    </a:ext>
                  </a:extLst>
                </a:gridCol>
                <a:gridCol w="709612">
                  <a:extLst>
                    <a:ext uri="{9D8B030D-6E8A-4147-A177-3AD203B41FA5}">
                      <a16:colId xmlns:a16="http://schemas.microsoft.com/office/drawing/2014/main" val="4045454123"/>
                    </a:ext>
                  </a:extLst>
                </a:gridCol>
                <a:gridCol w="708025">
                  <a:extLst>
                    <a:ext uri="{9D8B030D-6E8A-4147-A177-3AD203B41FA5}">
                      <a16:colId xmlns:a16="http://schemas.microsoft.com/office/drawing/2014/main" val="559961080"/>
                    </a:ext>
                  </a:extLst>
                </a:gridCol>
              </a:tblGrid>
              <a:tr h="64002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385581"/>
                  </a:ext>
                </a:extLst>
              </a:tr>
              <a:tr h="64002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2515579"/>
                  </a:ext>
                </a:extLst>
              </a:tr>
              <a:tr h="64002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 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7676266"/>
                  </a:ext>
                </a:extLst>
              </a:tr>
              <a:tr h="64002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 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5368705"/>
                  </a:ext>
                </a:extLst>
              </a:tr>
              <a:tr h="64002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6416565"/>
                  </a:ext>
                </a:extLst>
              </a:tr>
              <a:tr h="64002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kumimoji="0" lang="ru-RU" alt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2677181"/>
                  </a:ext>
                </a:extLst>
              </a:tr>
            </a:tbl>
          </a:graphicData>
        </a:graphic>
      </p:graphicFrame>
      <p:sp>
        <p:nvSpPr>
          <p:cNvPr id="6545" name="Rectangle 401"/>
          <p:cNvSpPr>
            <a:spLocks noRot="1" noChangeArrowheads="1"/>
          </p:cNvSpPr>
          <p:nvPr/>
        </p:nvSpPr>
        <p:spPr bwMode="auto">
          <a:xfrm>
            <a:off x="1600200" y="5181600"/>
            <a:ext cx="5867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defRPr/>
            </a:pPr>
            <a:r>
              <a:rPr lang="ru-RU" altLang="ru-RU" sz="24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z="2400" b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БЕЙСУГ          ЕЯ               ПШАДА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ru-RU" altLang="ru-RU" sz="2400" b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КУБАНЬ           УРУП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ru-RU" altLang="ru-RU" sz="2400" b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БЕЛАЯ             ЛАБА</a:t>
            </a:r>
          </a:p>
          <a:p>
            <a:pPr eaLnBrk="1" hangingPunct="1">
              <a:buClr>
                <a:schemeClr val="tx1"/>
              </a:buClr>
              <a:defRPr/>
            </a:pPr>
            <a:endParaRPr lang="ru-RU" altLang="ru-RU" sz="2400" b="1" smtClean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3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3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5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5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5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5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5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5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5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5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5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5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5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5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54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0"/>
            <a:ext cx="50212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7" descr="1302714729_13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8" descr="0c7c7f9bfead3c169fd80f4b250deaef_39b57c5ddd2fb5eb4cc91f04923b97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9829800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9" descr="_126443319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-228600"/>
            <a:ext cx="55626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FE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smtClean="0">
                <a:solidFill>
                  <a:srgbClr val="FF6600"/>
                </a:solidFill>
              </a:rPr>
              <a:t>Исследовательская деятельность </a:t>
            </a:r>
            <a:br>
              <a:rPr lang="ru-RU" altLang="ru-RU" sz="3600" smtClean="0">
                <a:solidFill>
                  <a:srgbClr val="FF6600"/>
                </a:solidFill>
              </a:rPr>
            </a:br>
            <a:r>
              <a:rPr lang="ru-RU" altLang="ru-RU" sz="3200" smtClean="0">
                <a:solidFill>
                  <a:schemeClr val="bg2"/>
                </a:solidFill>
              </a:rPr>
              <a:t>на уроках кубановедения</a:t>
            </a:r>
            <a:endParaRPr lang="ru-RU" altLang="ru-RU" sz="3600" smtClean="0">
              <a:solidFill>
                <a:schemeClr val="bg2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81200"/>
            <a:ext cx="7772400" cy="4114800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solidFill>
                  <a:srgbClr val="000000"/>
                </a:solidFill>
              </a:rPr>
              <a:t>Считается одним из самых важных методов добывания информации</a:t>
            </a:r>
          </a:p>
        </p:txBody>
      </p:sp>
      <p:sp>
        <p:nvSpPr>
          <p:cNvPr id="238596" name="Rectangle 4"/>
          <p:cNvSpPr>
            <a:spLocks noChangeArrowheads="1"/>
          </p:cNvSpPr>
          <p:nvPr/>
        </p:nvSpPr>
        <p:spPr bwMode="auto">
          <a:xfrm>
            <a:off x="2895600" y="3071813"/>
            <a:ext cx="4191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lang="ru-RU" altLang="ru-RU" sz="2800" b="1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исследований</a:t>
            </a:r>
          </a:p>
        </p:txBody>
      </p:sp>
      <p:sp>
        <p:nvSpPr>
          <p:cNvPr id="238597" name="Rectangle 5"/>
          <p:cNvSpPr>
            <a:spLocks noChangeArrowheads="1"/>
          </p:cNvSpPr>
          <p:nvPr/>
        </p:nvSpPr>
        <p:spPr bwMode="auto">
          <a:xfrm>
            <a:off x="1143000" y="4040188"/>
            <a:ext cx="1577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lang="ru-RU" altLang="ru-RU" sz="2400">
                <a:solidFill>
                  <a:srgbClr val="0099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экскурсии</a:t>
            </a:r>
          </a:p>
        </p:txBody>
      </p:sp>
      <p:sp>
        <p:nvSpPr>
          <p:cNvPr id="238602" name="Rectangle 10"/>
          <p:cNvSpPr>
            <a:spLocks noChangeArrowheads="1"/>
          </p:cNvSpPr>
          <p:nvPr/>
        </p:nvSpPr>
        <p:spPr bwMode="auto">
          <a:xfrm>
            <a:off x="5943600" y="4035425"/>
            <a:ext cx="3567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ru-RU" sz="2400">
                <a:solidFill>
                  <a:srgbClr val="0099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Мини-проекты</a:t>
            </a:r>
          </a:p>
        </p:txBody>
      </p:sp>
      <p:pic>
        <p:nvPicPr>
          <p:cNvPr id="9223" name="Picture 11" descr="чел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4114800"/>
            <a:ext cx="14478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048000" y="3124200"/>
            <a:ext cx="29479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40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Экскурсии</a:t>
            </a:r>
          </a:p>
        </p:txBody>
      </p:sp>
      <p:pic>
        <p:nvPicPr>
          <p:cNvPr id="10243" name="Picture 8" descr="DSCF02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810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2" descr="IMG_0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8600"/>
            <a:ext cx="4310063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3" descr="IMG_0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810000"/>
            <a:ext cx="419100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4" descr="IM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836988"/>
            <a:ext cx="42672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Rot="1" noChangeArrowheads="1"/>
          </p:cNvSpPr>
          <p:nvPr/>
        </p:nvSpPr>
        <p:spPr bwMode="auto">
          <a:xfrm>
            <a:off x="1295400" y="838200"/>
            <a:ext cx="5184775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4000" b="1" u="sng" smtClean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Rectangle 2"/>
          <p:cNvSpPr>
            <a:spLocks noRot="1" noChangeArrowheads="1"/>
          </p:cNvSpPr>
          <p:nvPr/>
        </p:nvSpPr>
        <p:spPr bwMode="auto">
          <a:xfrm>
            <a:off x="2819400" y="3429000"/>
            <a:ext cx="5184775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4000" b="1" u="sng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8" name="Rectangle 12"/>
          <p:cNvSpPr>
            <a:spLocks noChangeArrowheads="1"/>
          </p:cNvSpPr>
          <p:nvPr/>
        </p:nvSpPr>
        <p:spPr bwMode="auto">
          <a:xfrm>
            <a:off x="1143000" y="2057400"/>
            <a:ext cx="7315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3200">
                <a:solidFill>
                  <a:schemeClr val="tx2"/>
                </a:solidFill>
              </a:rPr>
              <a:t>Дети не знают истории своего села</a:t>
            </a:r>
          </a:p>
        </p:txBody>
      </p:sp>
      <p:sp>
        <p:nvSpPr>
          <p:cNvPr id="17411" name="Rectangle 3"/>
          <p:cNvSpPr>
            <a:spLocks noRot="1" noChangeArrowheads="1"/>
          </p:cNvSpPr>
          <p:nvPr/>
        </p:nvSpPr>
        <p:spPr bwMode="auto">
          <a:xfrm>
            <a:off x="1447800" y="1600200"/>
            <a:ext cx="67056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altLang="ru-RU" sz="4000" b="1" smtClean="0">
              <a:solidFill>
                <a:srgbClr val="33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3048000" y="585788"/>
            <a:ext cx="31130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44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Проблема</a:t>
            </a:r>
          </a:p>
        </p:txBody>
      </p:sp>
      <p:sp>
        <p:nvSpPr>
          <p:cNvPr id="11271" name="Rectangle 16"/>
          <p:cNvSpPr>
            <a:spLocks noChangeArrowheads="1"/>
          </p:cNvSpPr>
          <p:nvPr/>
        </p:nvSpPr>
        <p:spPr bwMode="auto">
          <a:xfrm>
            <a:off x="2667000" y="2971800"/>
            <a:ext cx="403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3200" u="sng">
                <a:solidFill>
                  <a:srgbClr val="990033"/>
                </a:solidFill>
              </a:rPr>
              <a:t>Опрос учащихся</a:t>
            </a:r>
          </a:p>
        </p:txBody>
      </p:sp>
      <p:sp>
        <p:nvSpPr>
          <p:cNvPr id="11272" name="Rectangle 17"/>
          <p:cNvSpPr>
            <a:spLocks noChangeArrowheads="1"/>
          </p:cNvSpPr>
          <p:nvPr/>
        </p:nvSpPr>
        <p:spPr bwMode="auto">
          <a:xfrm>
            <a:off x="228600" y="4114800"/>
            <a:ext cx="86868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ru-RU" altLang="ru-RU" sz="2400">
                <a:solidFill>
                  <a:schemeClr val="tx2"/>
                </a:solidFill>
              </a:rPr>
              <a:t> </a:t>
            </a:r>
            <a:r>
              <a:rPr lang="ru-RU" altLang="ru-RU" sz="2400"/>
              <a:t>Как и когда возникло наше село?</a:t>
            </a:r>
          </a:p>
          <a:p>
            <a:pPr eaLnBrk="1" hangingPunct="1">
              <a:buFontTx/>
              <a:buChar char="•"/>
            </a:pPr>
            <a:r>
              <a:rPr lang="ru-RU" altLang="ru-RU" sz="2400"/>
              <a:t> Почему его так назвали?</a:t>
            </a:r>
          </a:p>
          <a:p>
            <a:pPr eaLnBrk="1" hangingPunct="1">
              <a:buFontTx/>
              <a:buChar char="•"/>
            </a:pPr>
            <a:r>
              <a:rPr lang="ru-RU" altLang="ru-RU" sz="2400"/>
              <a:t> Каких замечательных людей своего села ты знаешь?</a:t>
            </a:r>
          </a:p>
          <a:p>
            <a:pPr eaLnBrk="1" hangingPunct="1">
              <a:buFontTx/>
              <a:buChar char="•"/>
            </a:pPr>
            <a:r>
              <a:rPr lang="ru-RU" altLang="ru-RU" sz="2400"/>
              <a:t> Хочешь ли ты узнать историю своего села?</a:t>
            </a:r>
          </a:p>
          <a:p>
            <a:pPr eaLnBrk="1" hangingPunct="1">
              <a:buFontTx/>
              <a:buChar char="•"/>
            </a:pPr>
            <a:endParaRPr lang="ru-RU" altLang="ru-RU" sz="240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Rot="1" noChangeArrowheads="1"/>
          </p:cNvSpPr>
          <p:nvPr/>
        </p:nvSpPr>
        <p:spPr bwMode="auto">
          <a:xfrm>
            <a:off x="1295400" y="685800"/>
            <a:ext cx="5184775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4000" b="1" u="sng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Создание проекта</a:t>
            </a:r>
          </a:p>
        </p:txBody>
      </p:sp>
      <p:sp>
        <p:nvSpPr>
          <p:cNvPr id="17411" name="Rectangle 3"/>
          <p:cNvSpPr>
            <a:spLocks noRot="1" noChangeArrowheads="1"/>
          </p:cNvSpPr>
          <p:nvPr/>
        </p:nvSpPr>
        <p:spPr bwMode="auto">
          <a:xfrm>
            <a:off x="685800" y="1981200"/>
            <a:ext cx="7315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4000" b="1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Моя родная земля – село Благодарное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altLang="ru-RU" sz="4000" b="1" smtClean="0"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Rectangle 3"/>
          <p:cNvSpPr>
            <a:spLocks noRot="1" noChangeArrowheads="1"/>
          </p:cNvSpPr>
          <p:nvPr/>
        </p:nvSpPr>
        <p:spPr bwMode="auto">
          <a:xfrm>
            <a:off x="990600" y="3581400"/>
            <a:ext cx="76200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4000" b="1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Цель: </a:t>
            </a:r>
            <a:r>
              <a:rPr lang="ru-RU" altLang="ru-RU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привлечь внимание детей к истории, культуре, традициям, достопримечательностям родного села</a:t>
            </a:r>
            <a:endParaRPr lang="ru-RU" altLang="ru-RU" sz="4000" b="1" smtClean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410</TotalTime>
  <Words>320</Words>
  <Application>Microsoft Office PowerPoint</Application>
  <PresentationFormat>Экран (4:3)</PresentationFormat>
  <Paragraphs>147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Comic Sans MS</vt:lpstr>
      <vt:lpstr>Tahoma</vt:lpstr>
      <vt:lpstr>Times New Roman</vt:lpstr>
      <vt:lpstr>Verdana</vt:lpstr>
      <vt:lpstr>Wingdings</vt:lpstr>
      <vt:lpstr>Палитра</vt:lpstr>
      <vt:lpstr>Презентация PowerPoint</vt:lpstr>
      <vt:lpstr>Презентация PowerPoint</vt:lpstr>
      <vt:lpstr>Презентация PowerPoint</vt:lpstr>
      <vt:lpstr>Кресс-кросс.</vt:lpstr>
      <vt:lpstr>Презентация PowerPoint</vt:lpstr>
      <vt:lpstr>Исследовательская деятельность  на уроках кубановедения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Достижения учащихся</vt:lpstr>
      <vt:lpstr>Достижения учащихся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Владимир</dc:creator>
  <cp:lastModifiedBy>Владимир</cp:lastModifiedBy>
  <cp:revision>12</cp:revision>
  <cp:lastPrinted>1601-01-01T00:00:00Z</cp:lastPrinted>
  <dcterms:created xsi:type="dcterms:W3CDTF">1601-01-01T00:00:00Z</dcterms:created>
  <dcterms:modified xsi:type="dcterms:W3CDTF">2019-03-27T17:10:02Z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